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0"/>
  </p:notesMasterIdLst>
  <p:sldIdLst>
    <p:sldId id="256" r:id="rId2"/>
    <p:sldId id="260" r:id="rId3"/>
    <p:sldId id="258" r:id="rId4"/>
    <p:sldId id="272" r:id="rId5"/>
    <p:sldId id="259" r:id="rId6"/>
    <p:sldId id="267" r:id="rId7"/>
    <p:sldId id="268" r:id="rId8"/>
    <p:sldId id="261" r:id="rId9"/>
    <p:sldId id="273" r:id="rId10"/>
    <p:sldId id="264" r:id="rId11"/>
    <p:sldId id="294" r:id="rId12"/>
    <p:sldId id="265" r:id="rId13"/>
    <p:sldId id="279" r:id="rId14"/>
    <p:sldId id="282" r:id="rId15"/>
    <p:sldId id="283" r:id="rId16"/>
    <p:sldId id="271" r:id="rId17"/>
    <p:sldId id="270" r:id="rId18"/>
    <p:sldId id="280" r:id="rId19"/>
    <p:sldId id="275" r:id="rId20"/>
    <p:sldId id="277" r:id="rId21"/>
    <p:sldId id="276" r:id="rId22"/>
    <p:sldId id="281" r:id="rId23"/>
    <p:sldId id="284" r:id="rId24"/>
    <p:sldId id="285" r:id="rId25"/>
    <p:sldId id="288" r:id="rId26"/>
    <p:sldId id="287" r:id="rId27"/>
    <p:sldId id="298" r:id="rId28"/>
    <p:sldId id="292" r:id="rId29"/>
    <p:sldId id="296" r:id="rId30"/>
    <p:sldId id="295" r:id="rId31"/>
    <p:sldId id="297" r:id="rId32"/>
    <p:sldId id="289" r:id="rId33"/>
    <p:sldId id="291" r:id="rId34"/>
    <p:sldId id="290" r:id="rId35"/>
    <p:sldId id="257" r:id="rId36"/>
    <p:sldId id="293" r:id="rId37"/>
    <p:sldId id="262" r:id="rId38"/>
    <p:sldId id="263" r:id="rId3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>
        <p:scale>
          <a:sx n="100" d="100"/>
          <a:sy n="100" d="100"/>
        </p:scale>
        <p:origin x="846" y="4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17/05/2015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17/05/2015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17/05/2015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17/05/2015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17/05/2015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17/05/2015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17/05/2015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17/05/2015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17/05/2015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6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emf"/><Relationship Id="rId5" Type="http://schemas.openxmlformats.org/officeDocument/2006/relationships/package" Target="../embeddings/Dessin_Microsoft_Visio2.vsdx"/><Relationship Id="rId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microsoft.com/office/2007/relationships/hdphoto" Target="../media/hdphoto8.wdp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microsoft.com/office/2007/relationships/hdphoto" Target="../media/hdphoto12.wdp"/><Relationship Id="rId10" Type="http://schemas.openxmlformats.org/officeDocument/2006/relationships/image" Target="../media/image33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7.emf"/><Relationship Id="rId4" Type="http://schemas.openxmlformats.org/officeDocument/2006/relationships/package" Target="../embeddings/Dessin_Microsoft_Visio7.vsdx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5.wdp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1.jpe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gif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000" y="1400175"/>
            <a:ext cx="8432800" cy="145732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debug</a:t>
            </a:r>
            <a:r>
              <a:rPr lang="fr-FR" b="1" dirty="0" smtClean="0"/>
              <a:t> </a:t>
            </a:r>
            <a:r>
              <a:rPr lang="fr-FR" b="1" dirty="0" err="1" smtClean="0"/>
              <a:t>our</a:t>
            </a:r>
            <a:r>
              <a:rPr lang="fr-FR" b="1" dirty="0" smtClean="0"/>
              <a:t> application?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1680" y="1638299"/>
            <a:ext cx="6891020" cy="7210425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sz="2400" dirty="0" err="1">
                <a:solidFill>
                  <a:schemeClr val="bg1"/>
                </a:solidFill>
              </a:rPr>
              <a:t>Classic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-by-</a:t>
            </a:r>
            <a:r>
              <a:rPr lang="fr-FR" sz="2400" b="1" dirty="0" err="1" smtClean="0">
                <a:solidFill>
                  <a:schemeClr val="bg1"/>
                </a:solidFill>
              </a:rPr>
              <a:t>step</a:t>
            </a:r>
            <a:r>
              <a:rPr lang="fr-FR" sz="2400" b="1" dirty="0" smtClean="0">
                <a:solidFill>
                  <a:schemeClr val="bg1"/>
                </a:solidFill>
              </a:rPr>
              <a:t> debugger </a:t>
            </a:r>
            <a:r>
              <a:rPr lang="fr-FR" sz="2400" dirty="0">
                <a:solidFill>
                  <a:schemeClr val="bg1"/>
                </a:solidFill>
              </a:rPr>
              <a:t>(ex: GDB) not compatible </a:t>
            </a:r>
            <a:r>
              <a:rPr lang="fr-FR" sz="2400" dirty="0" err="1">
                <a:solidFill>
                  <a:schemeClr val="bg1"/>
                </a:solidFill>
              </a:rPr>
              <a:t>with</a:t>
            </a:r>
            <a:r>
              <a:rPr lang="fr-FR" sz="2400" dirty="0">
                <a:solidFill>
                  <a:schemeClr val="bg1"/>
                </a:solidFill>
              </a:rPr>
              <a:t> streaming/real time </a:t>
            </a:r>
            <a:r>
              <a:rPr lang="fr-FR" sz="2400" dirty="0" smtClean="0">
                <a:solidFill>
                  <a:schemeClr val="bg1"/>
                </a:solidFill>
              </a:rPr>
              <a:t>aspect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FR" sz="1000" b="1" dirty="0" smtClean="0"/>
          </a:p>
          <a:p>
            <a:pPr marL="0" indent="0">
              <a:buNone/>
            </a:pPr>
            <a:r>
              <a:rPr lang="fr-FR" sz="3200" b="1" dirty="0" smtClean="0"/>
              <a:t>            Trace </a:t>
            </a:r>
            <a:r>
              <a:rPr lang="fr-FR" sz="3200" b="1" dirty="0" err="1" smtClean="0"/>
              <a:t>Analysis</a:t>
            </a:r>
            <a:endParaRPr lang="fr-FR" sz="32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Tracing</a:t>
            </a:r>
            <a:r>
              <a:rPr lang="fr-FR" sz="2400" b="1" dirty="0" smtClean="0"/>
              <a:t>: </a:t>
            </a:r>
            <a:r>
              <a:rPr lang="fr-FR" sz="2400" dirty="0" err="1" smtClean="0"/>
              <a:t>collect</a:t>
            </a:r>
            <a:r>
              <a:rPr lang="fr-FR" sz="2400" dirty="0" smtClean="0"/>
              <a:t> 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None/>
            </a:pPr>
            <a:endParaRPr lang="fr-FR" sz="2400" i="1" dirty="0"/>
          </a:p>
          <a:p>
            <a:r>
              <a:rPr lang="fr-FR" sz="2400" b="1" dirty="0" err="1" smtClean="0"/>
              <a:t>Analyze</a:t>
            </a:r>
            <a:r>
              <a:rPr lang="fr-FR" sz="2400" dirty="0" smtClean="0"/>
              <a:t> the content </a:t>
            </a:r>
            <a:r>
              <a:rPr lang="fr-FR" sz="2400" i="1" dirty="0" smtClean="0"/>
              <a:t>post-mortem</a:t>
            </a:r>
          </a:p>
          <a:p>
            <a:endParaRPr lang="fr-FR" sz="2400" i="1" dirty="0"/>
          </a:p>
          <a:p>
            <a:r>
              <a:rPr lang="fr-FR" sz="2400" b="1" dirty="0" err="1" smtClean="0"/>
              <a:t>Visualization</a:t>
            </a:r>
            <a:r>
              <a:rPr lang="fr-FR" sz="2400" b="1" dirty="0" smtClean="0"/>
              <a:t> </a:t>
            </a:r>
            <a:r>
              <a:rPr lang="fr-FR" sz="2400" dirty="0" smtClean="0"/>
              <a:t>techniques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2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46" y="1676499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ultiplier 6"/>
          <p:cNvSpPr/>
          <p:nvPr/>
        </p:nvSpPr>
        <p:spPr>
          <a:xfrm>
            <a:off x="617999" y="180594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4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45" y="5945021"/>
            <a:ext cx="912978" cy="9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5" y="4896102"/>
            <a:ext cx="681774" cy="9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95" y="4096305"/>
            <a:ext cx="514133" cy="66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 droite 9"/>
          <p:cNvSpPr/>
          <p:nvPr/>
        </p:nvSpPr>
        <p:spPr>
          <a:xfrm>
            <a:off x="704561" y="3095624"/>
            <a:ext cx="2162464" cy="484808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9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6682" y="1790700"/>
            <a:ext cx="4369345" cy="5137322"/>
          </a:xfrm>
        </p:spPr>
        <p:txBody>
          <a:bodyPr>
            <a:normAutofit/>
          </a:bodyPr>
          <a:lstStyle/>
          <a:p>
            <a:r>
              <a:rPr lang="fr-FR" dirty="0" smtClean="0"/>
              <a:t>Spatial dimension (</a:t>
            </a:r>
            <a:r>
              <a:rPr lang="fr-FR" i="1" dirty="0" smtClean="0">
                <a:latin typeface="Century Schoolbook" panose="02040604050505020304" pitchFamily="18" charset="0"/>
              </a:rPr>
              <a:t>S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Hardware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dirty="0" smtClean="0"/>
              <a:t>Software components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Temporal dimension (T)</a:t>
            </a:r>
          </a:p>
          <a:p>
            <a:endParaRPr lang="fr-FR" sz="2400" dirty="0" smtClean="0"/>
          </a:p>
          <a:p>
            <a:r>
              <a:rPr lang="fr-FR" dirty="0" smtClean="0"/>
              <a:t>Events (</a:t>
            </a:r>
            <a:r>
              <a:rPr lang="fr-FR" i="1" dirty="0" smtClean="0">
                <a:latin typeface="Century Schoolbook" panose="02040604050505020304" pitchFamily="18" charset="0"/>
              </a:rPr>
              <a:t>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Categories</a:t>
            </a:r>
            <a:r>
              <a:rPr lang="fr-FR" dirty="0" smtClean="0"/>
              <a:t> (</a:t>
            </a:r>
            <a:r>
              <a:rPr lang="fr-FR" i="1" dirty="0" smtClean="0">
                <a:latin typeface="Century Schoolbook" panose="02040604050505020304" pitchFamily="18" charset="0"/>
              </a:rPr>
              <a:t>C(E)</a:t>
            </a:r>
            <a:r>
              <a:rPr lang="fr-FR" dirty="0" smtClean="0">
                <a:latin typeface="+mj-lt"/>
              </a:rPr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sz="1050" dirty="0" smtClean="0"/>
          </a:p>
          <a:p>
            <a:pPr lvl="1"/>
            <a:r>
              <a:rPr lang="fr-FR" dirty="0" smtClean="0"/>
              <a:t>Types (</a:t>
            </a:r>
            <a:r>
              <a:rPr lang="fr-FR" i="1" dirty="0" smtClean="0">
                <a:latin typeface="Century Schoolbook" panose="02040604050505020304" pitchFamily="18" charset="0"/>
              </a:rPr>
              <a:t>J(E)</a:t>
            </a:r>
            <a:r>
              <a:rPr lang="fr-FR" dirty="0" smtClean="0"/>
              <a:t>)</a:t>
            </a: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15" y="4895566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771296" y="51344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000" dirty="0"/>
          </a:p>
        </p:txBody>
      </p:sp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5287089" y="5472206"/>
            <a:ext cx="5507" cy="602711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5287089" y="6062787"/>
            <a:ext cx="688461" cy="5172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5321769" y="5677530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5534080" y="5678098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5656677" y="5666577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5802845" y="5670140"/>
            <a:ext cx="166961" cy="117502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6344630" y="5666577"/>
            <a:ext cx="300515" cy="232796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6637196" y="5540978"/>
            <a:ext cx="158409" cy="1555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209419" y="5876591"/>
            <a:ext cx="158409" cy="1555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4427370" y="5303944"/>
            <a:ext cx="649376" cy="706414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33" y="5421537"/>
            <a:ext cx="655943" cy="65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7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147260"/>
              </p:ext>
            </p:extLst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mtClean="0"/>
              <a:t>Space-time diagram inspired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5721"/>
              </p:ext>
            </p:extLst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031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smtClean="0"/>
              <a:t>The </a:t>
            </a:r>
            <a:r>
              <a:rPr lang="fr-FR" sz="3200" b="1" dirty="0" err="1" smtClean="0"/>
              <a:t>idea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How </a:t>
            </a:r>
            <a:r>
              <a:rPr lang="fr-FR" dirty="0" err="1" smtClean="0"/>
              <a:t>we</a:t>
            </a:r>
            <a:r>
              <a:rPr lang="fr-FR" dirty="0" smtClean="0"/>
              <a:t> imagine </a:t>
            </a:r>
            <a:r>
              <a:rPr lang="fr-FR" dirty="0" err="1" smtClean="0"/>
              <a:t>analyzing</a:t>
            </a:r>
            <a:r>
              <a:rPr lang="fr-FR" dirty="0" smtClean="0"/>
              <a:t> the application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9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36157">
            <a:off x="3167801" y="1754818"/>
            <a:ext cx="3202568" cy="343892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96" y="4185300"/>
            <a:ext cx="429899" cy="4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9" y="4650833"/>
            <a:ext cx="410479" cy="45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eel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93" y="4761540"/>
            <a:ext cx="398564" cy="4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2758" y="2047992"/>
            <a:ext cx="5854700" cy="8534400"/>
          </a:xfrm>
        </p:spPr>
        <p:txBody>
          <a:bodyPr>
            <a:normAutofit/>
          </a:bodyPr>
          <a:lstStyle/>
          <a:p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439" y="291650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28" y="2986542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4"/>
            <a:ext cx="3457197" cy="3072713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87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750" y="461693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140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V="1">
            <a:off x="1610045" y="2804230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Obje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052141"/>
              </p:ext>
            </p:extLst>
          </p:nvPr>
        </p:nvGraphicFramePr>
        <p:xfrm>
          <a:off x="1777486" y="2887835"/>
          <a:ext cx="5902057" cy="295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Visio" r:id="rId4" imgW="7210597" imgH="3609929" progId="Visio.Drawing.15">
                  <p:embed/>
                </p:oleObj>
              </mc:Choice>
              <mc:Fallback>
                <p:oleObj name="Visio" r:id="rId4" imgW="7210597" imgH="360992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7486" y="2887835"/>
                        <a:ext cx="5902057" cy="295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Knowledge</a:t>
            </a:r>
            <a:r>
              <a:rPr lang="fr-FR" b="1" dirty="0" smtClean="0"/>
              <a:t> on TS Record use case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5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Embedded </a:t>
            </a:r>
            <a:r>
              <a:rPr lang="fr-FR" b="1" dirty="0" err="1"/>
              <a:t>systems</a:t>
            </a:r>
            <a:r>
              <a:rPr lang="fr-FR" b="1" dirty="0"/>
              <a:t> are </a:t>
            </a:r>
            <a:r>
              <a:rPr lang="fr-FR" b="1" dirty="0" err="1" smtClean="0"/>
              <a:t>everywhere</a:t>
            </a:r>
            <a:r>
              <a:rPr lang="fr-FR" b="1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96" y="1801692"/>
            <a:ext cx="520013" cy="9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27" y="1749622"/>
            <a:ext cx="1158998" cy="1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33" y="3730900"/>
            <a:ext cx="1238141" cy="9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52" y="1733483"/>
            <a:ext cx="1021726" cy="14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61" y="5113119"/>
            <a:ext cx="1744881" cy="17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uto, automobile, car, convertible, vehicle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24" y="3251075"/>
            <a:ext cx="2775839" cy="16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4" y="4915495"/>
            <a:ext cx="1582946" cy="156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80" y="4976595"/>
            <a:ext cx="953147" cy="130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026103" y="3150639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SoC</a:t>
            </a:r>
            <a:r>
              <a:rPr lang="fr-FR" sz="2400" b="1" dirty="0" smtClean="0"/>
              <a:t>-Trace</a:t>
            </a:r>
            <a:endParaRPr lang="fr-FR" sz="2400" b="1" dirty="0"/>
          </a:p>
        </p:txBody>
      </p:sp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142" y="4361692"/>
            <a:ext cx="1722224" cy="172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19" y="5650944"/>
            <a:ext cx="1918851" cy="7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smtClean="0"/>
              <a:t>Large </a:t>
            </a:r>
            <a:r>
              <a:rPr lang="fr-FR" sz="4000" b="1" dirty="0" err="1" smtClean="0"/>
              <a:t>scale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parallel</a:t>
            </a:r>
            <a:r>
              <a:rPr lang="fr-FR" sz="4000" b="1" dirty="0" smtClean="0"/>
              <a:t> and </a:t>
            </a:r>
            <a:r>
              <a:rPr lang="fr-FR" sz="4000" b="1" dirty="0" err="1" smtClean="0"/>
              <a:t>distributed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systems</a:t>
            </a:r>
            <a:r>
              <a:rPr lang="fr-FR" sz="4000" b="1" dirty="0" smtClean="0"/>
              <a:t> </a:t>
            </a:r>
            <a:r>
              <a:rPr lang="fr-FR" sz="4000" b="1" dirty="0" err="1" smtClean="0"/>
              <a:t>too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7170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4612392"/>
            <a:ext cx="1936836" cy="193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culat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57" y="5484527"/>
            <a:ext cx="1159593" cy="11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56" y="269288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73" y="1098246"/>
            <a:ext cx="171450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59" y="2961292"/>
            <a:ext cx="1977548" cy="205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57" y="4265454"/>
            <a:ext cx="1248699" cy="5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98" y="2033571"/>
            <a:ext cx="2050596" cy="6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36" y="2019385"/>
            <a:ext cx="1484907" cy="76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75" y="5350782"/>
            <a:ext cx="2009624" cy="15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158610"/>
            <a:ext cx="1705814" cy="89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omputer icon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59" y="3986760"/>
            <a:ext cx="1705814" cy="17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4" y="4265456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90" y="4265455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49" y="4265454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365" y="4691081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puter icon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61" y="4691080"/>
            <a:ext cx="342413" cy="3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33" y="1310867"/>
            <a:ext cx="1939082" cy="1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Both</a:t>
            </a:r>
            <a:r>
              <a:rPr lang="fr-FR" b="1" dirty="0" smtClean="0"/>
              <a:t> are </a:t>
            </a:r>
            <a:r>
              <a:rPr lang="fr-FR" b="1" dirty="0" err="1" smtClean="0"/>
              <a:t>complex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6300" y="5413375"/>
            <a:ext cx="7759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smtClean="0"/>
              <a:t>How to </a:t>
            </a:r>
            <a:r>
              <a:rPr lang="fr-FR" b="1" dirty="0" err="1" smtClean="0"/>
              <a:t>analyze</a:t>
            </a:r>
            <a:r>
              <a:rPr lang="fr-FR" b="1" dirty="0" smtClean="0"/>
              <a:t> applications?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FF0000"/>
                </a:solidFill>
              </a:rPr>
              <a:t>QoS</a:t>
            </a:r>
            <a:r>
              <a:rPr lang="fr-FR" dirty="0" smtClean="0">
                <a:solidFill>
                  <a:srgbClr val="FF0000"/>
                </a:solidFill>
              </a:rPr>
              <a:t> not </a:t>
            </a:r>
            <a:r>
              <a:rPr lang="fr-FR" dirty="0" err="1" smtClean="0">
                <a:solidFill>
                  <a:srgbClr val="FF0000"/>
                </a:solidFill>
              </a:rPr>
              <a:t>respected</a:t>
            </a:r>
            <a:r>
              <a:rPr lang="fr-FR" dirty="0" smtClean="0">
                <a:solidFill>
                  <a:srgbClr val="FF0000"/>
                </a:solidFill>
              </a:rPr>
              <a:t> !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61" y="6211841"/>
            <a:ext cx="459451" cy="45945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132168" y="5986646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latin typeface="Star Jedi Hollow" panose="040B0000000000000000" pitchFamily="82" charset="0"/>
              </a:rPr>
              <a:t>i </a:t>
            </a:r>
            <a:r>
              <a:rPr lang="fr-FR" sz="1600" dirty="0" err="1" smtClean="0">
                <a:latin typeface="Star Jedi Hollow" panose="040B0000000000000000" pitchFamily="82" charset="0"/>
              </a:rPr>
              <a:t>find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Your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lack</a:t>
            </a:r>
            <a:r>
              <a:rPr lang="fr-FR" sz="1600" dirty="0" smtClean="0">
                <a:latin typeface="Star Jedi Hollow" panose="040B0000000000000000" pitchFamily="82" charset="0"/>
              </a:rPr>
              <a:t> of </a:t>
            </a:r>
            <a:r>
              <a:rPr lang="fr-FR" sz="1600" dirty="0" err="1" smtClean="0">
                <a:latin typeface="Star Jedi Hollow" panose="040B0000000000000000" pitchFamily="82" charset="0"/>
              </a:rPr>
              <a:t>qos</a:t>
            </a:r>
            <a:r>
              <a:rPr lang="fr-FR" sz="1600" dirty="0" smtClean="0">
                <a:latin typeface="Star Jedi Hollow" panose="040B0000000000000000" pitchFamily="82" charset="0"/>
              </a:rPr>
              <a:t> </a:t>
            </a:r>
            <a:r>
              <a:rPr lang="fr-FR" sz="1600" dirty="0" err="1" smtClean="0">
                <a:latin typeface="Star Jedi Hollow" panose="040B0000000000000000" pitchFamily="82" charset="0"/>
              </a:rPr>
              <a:t>disturbing</a:t>
            </a:r>
            <a:endParaRPr lang="fr-FR" sz="1600" dirty="0">
              <a:latin typeface="Star Jedi Hollow" panose="040B0000000000000000" pitchFamily="82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4058327" y="6231962"/>
            <a:ext cx="105426" cy="144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H="1">
            <a:off x="4058774" y="6290615"/>
            <a:ext cx="146789" cy="767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re 12"/>
          <p:cNvSpPr txBox="1">
            <a:spLocks/>
          </p:cNvSpPr>
          <p:nvPr/>
        </p:nvSpPr>
        <p:spPr>
          <a:xfrm>
            <a:off x="425021" y="4561959"/>
            <a:ext cx="864870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 err="1" smtClean="0"/>
              <a:t>Loss</a:t>
            </a:r>
            <a:r>
              <a:rPr lang="fr-FR" dirty="0" smtClean="0"/>
              <a:t> of frames, </a:t>
            </a:r>
            <a:r>
              <a:rPr lang="fr-FR" dirty="0" err="1" smtClean="0"/>
              <a:t>sound</a:t>
            </a:r>
            <a:r>
              <a:rPr lang="fr-FR" dirty="0" smtClean="0"/>
              <a:t> </a:t>
            </a:r>
            <a:r>
              <a:rPr lang="fr-FR" dirty="0" err="1" smtClean="0"/>
              <a:t>artifacts</a:t>
            </a:r>
            <a:endParaRPr lang="fr-FR" dirty="0"/>
          </a:p>
        </p:txBody>
      </p:sp>
      <p:sp>
        <p:nvSpPr>
          <p:cNvPr id="15" name="AutoShape 2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4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644300" y="39982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AutoShape 6" descr="Résultat de recherche d'images pour &quot;death star icon&quot;"/>
          <p:cNvSpPr>
            <a:spLocks noChangeAspect="1" noChangeArrowheads="1"/>
          </p:cNvSpPr>
          <p:nvPr/>
        </p:nvSpPr>
        <p:spPr bwMode="auto">
          <a:xfrm>
            <a:off x="3796700" y="4150641"/>
            <a:ext cx="113844" cy="1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152" name="Picture 8" descr="https://cdn0.iconfinder.com/data/icons/star-wars/512/death_star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927" y="2043170"/>
            <a:ext cx="1821505" cy="182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2048</TotalTime>
  <Words>530</Words>
  <Application>Microsoft Office PowerPoint</Application>
  <PresentationFormat>Affichage à l'écran (4:3)</PresentationFormat>
  <Paragraphs>242</Paragraphs>
  <Slides>38</Slides>
  <Notes>2</Notes>
  <HiddenSlides>0</HiddenSlides>
  <MMClips>1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38</vt:i4>
      </vt:variant>
    </vt:vector>
  </HeadingPairs>
  <TitlesOfParts>
    <vt:vector size="49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Hollow</vt:lpstr>
      <vt:lpstr>Star Jedi Logo MonoLine</vt:lpstr>
      <vt:lpstr>Office Theme</vt:lpstr>
      <vt:lpstr>Visio</vt:lpstr>
      <vt:lpstr>Dessin Microsoft Visio</vt:lpstr>
      <vt:lpstr>Agrégation spatiotemporelle pour la visualisation de traces d’exécution</vt:lpstr>
      <vt:lpstr>In a few words…</vt:lpstr>
      <vt:lpstr>Summary</vt:lpstr>
      <vt:lpstr>Context</vt:lpstr>
      <vt:lpstr>Embedded systems are everywhere!</vt:lpstr>
      <vt:lpstr>Large scale parallel and distributed systems too</vt:lpstr>
      <vt:lpstr>Both are complex</vt:lpstr>
      <vt:lpstr>May the quality of service be with you</vt:lpstr>
      <vt:lpstr>QoS not respected !</vt:lpstr>
      <vt:lpstr>How to debug our application?</vt:lpstr>
      <vt:lpstr>Information contained in traces</vt:lpstr>
      <vt:lpstr>Visualize structure and temporal behavior</vt:lpstr>
      <vt:lpstr>The idea</vt:lpstr>
      <vt:lpstr>The idea</vt:lpstr>
      <vt:lpstr>The idea</vt:lpstr>
      <vt:lpstr>Shneiderman’s mantra</vt:lpstr>
      <vt:lpstr>What about scalability?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Présentation PowerPoint</vt:lpstr>
      <vt:lpstr>Lamarche-Perrin’s Method</vt:lpstr>
      <vt:lpstr>Temporal Analysis</vt:lpstr>
      <vt:lpstr>Interest of Temporal Analysis</vt:lpstr>
      <vt:lpstr>How to adapt LP method to trace analysis?</vt:lpstr>
      <vt:lpstr>Build a microscopic model from the trace</vt:lpstr>
      <vt:lpstr>Build a microscopic model from the trace</vt:lpstr>
      <vt:lpstr>Microscopic model structure</vt:lpstr>
      <vt:lpstr>Spatiotemporal Analysis</vt:lpstr>
      <vt:lpstr>Implementation: Ocelotl Analysis Tool</vt:lpstr>
      <vt:lpstr>Présentation PowerPoint</vt:lpstr>
      <vt:lpstr>Publications</vt:lpstr>
      <vt:lpstr>Backup</vt:lpstr>
      <vt:lpstr>Main thread: a recording application</vt:lpstr>
      <vt:lpstr>Knowledge on TS Record use case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206</cp:revision>
  <dcterms:created xsi:type="dcterms:W3CDTF">2015-05-04T13:17:04Z</dcterms:created>
  <dcterms:modified xsi:type="dcterms:W3CDTF">2015-05-17T16:44:50Z</dcterms:modified>
</cp:coreProperties>
</file>